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Износ жилищного</a:t>
            </a:r>
            <a:r>
              <a:rPr lang="ru-RU" sz="1600" baseline="0"/>
              <a:t> фонда г. Кемерово</a:t>
            </a:r>
            <a:endParaRPr lang="ru-RU" sz="1600"/>
          </a:p>
        </c:rich>
      </c:tx>
      <c:layout>
        <c:manualLayout>
          <c:xMode val="edge"/>
          <c:yMode val="edge"/>
          <c:x val="0.31385933618811296"/>
          <c:y val="2.735284103788623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5518369639723785"/>
          <c:w val="1"/>
          <c:h val="0.6117689239213977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до 30 %</c:v>
                </c:pt>
                <c:pt idx="1">
                  <c:v>30 %-65 %</c:v>
                </c:pt>
                <c:pt idx="2">
                  <c:v>свыше 65 %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1863</c:v>
                </c:pt>
                <c:pt idx="1">
                  <c:v>1561</c:v>
                </c:pt>
                <c:pt idx="2">
                  <c:v>287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28699658282427654"/>
          <c:y val="0.18976211269144802"/>
          <c:w val="0.54043829566631052"/>
          <c:h val="0.1314340700575915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B34A4-E2F3-4A1E-8767-24CAAD031702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D5B9F-BC41-477A-A71C-2C577F5DF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1DB727-981C-4DD3-BFE8-809A28BE9B65}" type="slidenum">
              <a:rPr lang="ru-RU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1CB8C4-ABEC-41F4-A212-FBA793694580}" type="slidenum">
              <a:rPr lang="ru-RU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8B56-394B-457C-AB2D-CA7029B7CAD6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5F06-5D27-4399-9D1C-F945C11A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ТЕРРИТОРИАЛЬНЫЙ МАРКЕТИНГ:</a:t>
            </a:r>
            <a:br>
              <a:rPr lang="ru-RU" b="1" dirty="0" smtClean="0"/>
            </a:br>
            <a:r>
              <a:rPr lang="ru-RU" sz="2700" dirty="0" smtClean="0"/>
              <a:t>преодоление кризиса, новая модель управления развитием территории </a:t>
            </a:r>
            <a:br>
              <a:rPr lang="ru-RU" sz="2700" dirty="0" smtClean="0"/>
            </a:br>
            <a:r>
              <a:rPr lang="ru-RU" sz="2700" dirty="0" smtClean="0"/>
              <a:t>(на примере г. Кемерово)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8" y="4929198"/>
            <a:ext cx="5257824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Докладчик:</a:t>
            </a:r>
          </a:p>
          <a:p>
            <a:pPr algn="l"/>
            <a:r>
              <a:rPr lang="ru-RU" dirty="0" smtClean="0"/>
              <a:t>А.М.Лавров,</a:t>
            </a:r>
          </a:p>
          <a:p>
            <a:pPr algn="l"/>
            <a:r>
              <a:rPr lang="ru-RU" dirty="0" smtClean="0"/>
              <a:t>зав. кафедрой маркетинга КемГУ,</a:t>
            </a:r>
          </a:p>
          <a:p>
            <a:pPr algn="l"/>
            <a:r>
              <a:rPr lang="ru-RU" dirty="0" err="1" smtClean="0"/>
              <a:t>д.э.н</a:t>
            </a:r>
            <a:r>
              <a:rPr lang="ru-RU" dirty="0" smtClean="0"/>
              <a:t>.,</a:t>
            </a:r>
            <a:r>
              <a:rPr lang="en-US" dirty="0" smtClean="0"/>
              <a:t> </a:t>
            </a:r>
            <a:r>
              <a:rPr lang="ru-RU" dirty="0" smtClean="0"/>
              <a:t>профессор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28688"/>
            <a:ext cx="4786314" cy="1214428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200" dirty="0">
                <a:solidFill>
                  <a:schemeClr val="tx1"/>
                </a:solidFill>
                <a:cs typeface="Tahoma" pitchFamily="34" charset="0"/>
              </a:rPr>
              <a:t>Утечка "мозгов" в другие привлекательные регионы России и зарубежные  страны</a:t>
            </a:r>
            <a:endParaRPr lang="ru-RU" sz="2200" dirty="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Ключевые проблемы</a:t>
            </a:r>
            <a:endParaRPr lang="ru-RU" sz="280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680302"/>
            <a:ext cx="4786314" cy="2800767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200" dirty="0">
                <a:cs typeface="Tahoma" pitchFamily="34" charset="0"/>
              </a:rPr>
              <a:t>Отсутствие центров международного уровня подготовки и переподготовки высококвалифицированных кадров и специалистов несмотря на сформированную образовательную </a:t>
            </a:r>
            <a:r>
              <a:rPr lang="ru-RU" sz="2200" dirty="0" smtClean="0">
                <a:cs typeface="Tahoma" pitchFamily="34" charset="0"/>
              </a:rPr>
              <a:t>инфраструктуру, нет тесного взаимодействия с научной элитой страны и мира.</a:t>
            </a:r>
            <a:endParaRPr lang="ru-RU" sz="2200" dirty="0"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85999"/>
            <a:ext cx="4786314" cy="1285877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200" dirty="0">
                <a:solidFill>
                  <a:schemeClr val="tx1"/>
                </a:solidFill>
                <a:cs typeface="Tahoma" pitchFamily="34" charset="0"/>
              </a:rPr>
              <a:t>Низкий уровень развития инновационного сектора экономики города</a:t>
            </a:r>
            <a:endParaRPr lang="ru-RU" sz="2200" dirty="0">
              <a:solidFill>
                <a:srgbClr val="FFFFFF"/>
              </a:solidFill>
              <a:cs typeface="Tahoma" pitchFamily="34" charset="0"/>
            </a:endParaRPr>
          </a:p>
        </p:txBody>
      </p:sp>
      <p:pic>
        <p:nvPicPr>
          <p:cNvPr id="19458" name="Picture 2" descr="E:\kemerovo-vk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214710" cy="1995484"/>
          </a:xfrm>
          <a:prstGeom prst="rect">
            <a:avLst/>
          </a:prstGeom>
          <a:noFill/>
        </p:spPr>
      </p:pic>
      <p:sp>
        <p:nvSpPr>
          <p:cNvPr id="11" name="Блок-схема: процесс 10"/>
          <p:cNvSpPr/>
          <p:nvPr/>
        </p:nvSpPr>
        <p:spPr>
          <a:xfrm>
            <a:off x="4929190" y="2714620"/>
            <a:ext cx="3214710" cy="28575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2" descr="распад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71744"/>
            <a:ext cx="2571768" cy="1928027"/>
          </a:xfrm>
          <a:prstGeom prst="rect">
            <a:avLst/>
          </a:prstGeom>
          <a:noFill/>
        </p:spPr>
      </p:pic>
      <p:pic>
        <p:nvPicPr>
          <p:cNvPr id="13" name="Picture 6" descr="полимер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143381"/>
            <a:ext cx="2571736" cy="221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-10-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Ключевые проблемы</a:t>
            </a:r>
            <a:endParaRPr lang="ru-RU" sz="280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857250"/>
            <a:ext cx="9144000" cy="1214438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Отток капитала за «черту города» и отсутствие стратегических «правил игры» для малого и среднего бизнеса, формирующих основную занятость</a:t>
            </a:r>
            <a:endParaRPr lang="ru-RU" sz="24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/>
        </p:nvGraphicFramePr>
        <p:xfrm>
          <a:off x="0" y="2214563"/>
          <a:ext cx="7072313" cy="4214812"/>
        </p:xfrm>
        <a:graphic>
          <a:graphicData uri="http://schemas.openxmlformats.org/presentationml/2006/ole">
            <p:oleObj spid="_x0000_s20482" r:id="rId3" imgW="8858256" imgH="5578323" progId="Excel.Sheet.8">
              <p:embed/>
            </p:oleObj>
          </a:graphicData>
        </a:graphic>
      </p:graphicFrame>
      <p:sp>
        <p:nvSpPr>
          <p:cNvPr id="12" name="Выноска 2 11"/>
          <p:cNvSpPr/>
          <p:nvPr/>
        </p:nvSpPr>
        <p:spPr>
          <a:xfrm>
            <a:off x="6572250" y="5143512"/>
            <a:ext cx="2571750" cy="571500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основе данных сайта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www.rbc.ru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29063" y="3071813"/>
            <a:ext cx="1357312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-11-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71438" y="600075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Ключевые проблемы. Растущая </a:t>
            </a:r>
            <a:r>
              <a:rPr lang="ru-RU" sz="2400" dirty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социально-экономическая неравномерность в развитии города,  генерирующая территории </a:t>
            </a:r>
            <a:r>
              <a:rPr lang="ru-RU" sz="2400" dirty="0" err="1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неуспешности</a:t>
            </a:r>
            <a:r>
              <a:rPr lang="ru-RU" sz="24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24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«промышленные помойки»)</a:t>
            </a:r>
            <a:endParaRPr lang="ru-RU" sz="2400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08725"/>
            <a:ext cx="9144000" cy="1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08175" y="1196975"/>
            <a:ext cx="4735513" cy="64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Образование территорий неуспешности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75" y="2205038"/>
            <a:ext cx="2786063" cy="1571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Снижение привлекательности территории для проживания и ведения бизнеса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41650" y="2276475"/>
            <a:ext cx="2786063" cy="1571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Разрушение городской среды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94400" y="2276475"/>
            <a:ext cx="3006725" cy="1571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Ухудшение социальной обстановки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2759075" y="571500"/>
            <a:ext cx="285750" cy="2857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4187032" y="1999456"/>
            <a:ext cx="28575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5725319" y="462756"/>
            <a:ext cx="285750" cy="30749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трелка вниз 34"/>
          <p:cNvSpPr/>
          <p:nvPr/>
        </p:nvSpPr>
        <p:spPr>
          <a:xfrm>
            <a:off x="3209925" y="3714750"/>
            <a:ext cx="2670175" cy="20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1813" y="4000500"/>
            <a:ext cx="2928937" cy="5715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Деградация инфраструктуры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71813" y="4643438"/>
            <a:ext cx="2928937" cy="5715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Деградация жилищного фонда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71813" y="5286375"/>
            <a:ext cx="2928937" cy="5715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Ухудшение экологии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209550" y="3714750"/>
            <a:ext cx="2670175" cy="20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438" y="4000500"/>
            <a:ext cx="2928937" cy="5715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Низкая стоимость земли и недвижимости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1438" y="4643438"/>
            <a:ext cx="2928937" cy="5715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Низкая привлекательность для проживания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438" y="5286375"/>
            <a:ext cx="2928937" cy="5715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Низкая привлекательность для ведения бизнеса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6281738" y="3714750"/>
            <a:ext cx="2670175" cy="20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143625" y="5429250"/>
            <a:ext cx="2928938" cy="5000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Профессиональная деградация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143625" y="4000500"/>
            <a:ext cx="2928938" cy="78581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Социальная неоднородность и застойная бедность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43625" y="4857750"/>
            <a:ext cx="2928938" cy="5000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403152"/>
                </a:solidFill>
                <a:latin typeface="Tahoma" pitchFamily="34" charset="0"/>
                <a:cs typeface="Tahoma" pitchFamily="34" charset="0"/>
              </a:rPr>
              <a:t>Рост преступности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-12-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1438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Ключевые проблемы.</a:t>
            </a:r>
            <a:endParaRPr lang="ru-RU" sz="260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2600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Низкий уровень жилищно-коммунальных услуг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58" y="4429132"/>
          <a:ext cx="807246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с одним скругленным углом 11"/>
          <p:cNvSpPr/>
          <p:nvPr/>
        </p:nvSpPr>
        <p:spPr>
          <a:xfrm>
            <a:off x="71438" y="857250"/>
            <a:ext cx="8929687" cy="785813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Недофинансирование жилищно-коммунального </a:t>
            </a:r>
            <a:r>
              <a:rPr lang="ru-RU" b="1" dirty="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хозяйства и крайне неудовлетворительное </a:t>
            </a:r>
            <a:r>
              <a:rPr lang="ru-RU" b="1" dirty="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состояние жилищно-коммунального хозяйства</a:t>
            </a:r>
            <a:endParaRPr lang="ru-RU" b="1" dirty="0">
              <a:solidFill>
                <a:srgbClr val="0D0D0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71438" y="1714500"/>
            <a:ext cx="8929687" cy="57150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Износ жилищного фонда</a:t>
            </a: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71438" y="2357438"/>
            <a:ext cx="8929687" cy="57150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Формальность существующих ТСЖ- только 5 ТСЖ были созданы по инициативе самих жильцов</a:t>
            </a: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71438" y="3000375"/>
            <a:ext cx="8929687" cy="121443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Качество оказываемых услуг и сроки выполнения заявок существующими организациями, отвечающими за эксплуатацию жилищного фонда, вызывают постоянные нарекания со стороны населения.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-13-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1438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Ключевые проблемы</a:t>
            </a:r>
            <a:endParaRPr lang="ru-RU" sz="260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1" name="Рисунок 13" descr="картинки к сегрегации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950" y="3286125"/>
            <a:ext cx="2678113" cy="17859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2" name="Рисунок 12" descr="картинки к сегрегации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286125"/>
            <a:ext cx="2714625" cy="1809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785813"/>
            <a:ext cx="9144000" cy="12001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«Несколько лет подряд не мыты окна, которые настолько грязные, что скоро не видно будет улицы. Полы моются с периодичностью один раз в год! Жильцы много раз обращались к мастеру в РЭУ 9, но ситуация не меняется…»*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000250"/>
            <a:ext cx="9144000" cy="12001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«У нас во дворе нет света. Он не горит ни у одного из подъездов. Вечером во дворе хоть глаз выколи. Мой муж неоднократно обращался в ЖЭУ с просьбой сделать освещение, но на его просьбы никак не отреагировали…»*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42778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6500813"/>
            <a:ext cx="9144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* По материалам  виртуальной приемной // </a:t>
            </a:r>
            <a:r>
              <a:rPr lang="en-US" dirty="0"/>
              <a:t>www.kemerovo.ru</a:t>
            </a:r>
            <a:endParaRPr lang="ru-RU" dirty="0"/>
          </a:p>
        </p:txBody>
      </p:sp>
      <p:sp>
        <p:nvSpPr>
          <p:cNvPr id="12297" name="Заголовок 1"/>
          <p:cNvSpPr txBox="1">
            <a:spLocks/>
          </p:cNvSpPr>
          <p:nvPr/>
        </p:nvSpPr>
        <p:spPr bwMode="auto">
          <a:xfrm>
            <a:off x="0" y="5500688"/>
            <a:ext cx="9144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latin typeface="Tahoma" pitchFamily="34" charset="0"/>
                <a:cs typeface="Tahoma" pitchFamily="34" charset="0"/>
              </a:rPr>
              <a:t>ЖКХ  </a:t>
            </a:r>
            <a:r>
              <a:rPr lang="ru-RU" sz="2000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как многоотраслевой проблемный комплекс представляет собой</a:t>
            </a:r>
            <a:r>
              <a:rPr lang="ru-RU" sz="20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огромное поле деятельности для развития инициативы снизу, раскрутки инновационной деятельности  в г. Кемерово</a:t>
            </a: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57188" y="5214938"/>
            <a:ext cx="8501062" cy="357187"/>
          </a:xfrm>
          <a:prstGeom prst="downArrow">
            <a:avLst>
              <a:gd name="adj1" fmla="val 50000"/>
              <a:gd name="adj2" fmla="val 44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-14-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1438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Идея новой модели управления</a:t>
            </a:r>
            <a:endParaRPr lang="ru-RU" sz="280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88"/>
            <a:ext cx="9144000" cy="1143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генеральной идеи </a:t>
            </a:r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(миссии) </a:t>
            </a:r>
            <a:r>
              <a:rPr lang="ru-RU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города,</a:t>
            </a:r>
            <a:br>
              <a:rPr lang="ru-RU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разделяемой и поддерживаемой большинством населения</a:t>
            </a:r>
            <a:endParaRPr lang="ru-RU" sz="2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0" y="334803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Миссия Кемерово в настоящее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время?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cs typeface="Tahoma" pitchFamily="34" charset="0"/>
              </a:rPr>
              <a:t>Кемерово в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XXI </a:t>
            </a:r>
            <a:r>
              <a:rPr lang="ru-RU" sz="2400" b="1" dirty="0">
                <a:latin typeface="Tahoma" pitchFamily="34" charset="0"/>
                <a:cs typeface="Tahoma" pitchFamily="34" charset="0"/>
              </a:rPr>
              <a:t>веке: </a:t>
            </a:r>
            <a:br>
              <a:rPr lang="ru-RU" sz="2400" b="1" dirty="0"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cs typeface="Tahoma" pitchFamily="34" charset="0"/>
              </a:rPr>
              <a:t>город высокого качества жизни? </a:t>
            </a:r>
          </a:p>
          <a:p>
            <a:pPr algn="ctr"/>
            <a:r>
              <a:rPr lang="ru-RU" sz="2400" b="1" dirty="0">
                <a:latin typeface="Tahoma" pitchFamily="34" charset="0"/>
                <a:cs typeface="Tahoma" pitchFamily="34" charset="0"/>
              </a:rPr>
              <a:t>инновационных технологий? </a:t>
            </a:r>
            <a:br>
              <a:rPr lang="ru-RU" sz="2400" b="1" dirty="0"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cs typeface="Tahoma" pitchFamily="34" charset="0"/>
              </a:rPr>
              <a:t>социального  партнерства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?</a:t>
            </a:r>
          </a:p>
          <a:p>
            <a:pPr algn="ctr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Лучший город в Сибири для жизни, бизнеса и инноваций?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14375" y="2214563"/>
            <a:ext cx="7715250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Кто знает миссию города?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-15-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38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Идея новой модели управления: возможные изменения </a:t>
            </a:r>
            <a:r>
              <a:rPr lang="ru-RU" sz="2800" dirty="0">
                <a:solidFill>
                  <a:srgbClr val="17375E"/>
                </a:solidFill>
                <a:latin typeface="Arial" charset="0"/>
                <a:cs typeface="Arial" charset="0"/>
              </a:rPr>
              <a:t>статуса </a:t>
            </a:r>
            <a:r>
              <a:rPr lang="ru-RU" sz="2800" dirty="0" smtClean="0">
                <a:solidFill>
                  <a:srgbClr val="17375E"/>
                </a:solidFill>
                <a:cs typeface="Arial" charset="0"/>
              </a:rPr>
              <a:t> </a:t>
            </a:r>
            <a:r>
              <a:rPr lang="ru-RU" sz="2800" dirty="0">
                <a:solidFill>
                  <a:srgbClr val="17375E"/>
                </a:solidFill>
                <a:cs typeface="Arial" charset="0"/>
              </a:rPr>
              <a:t>г. Кемерово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8" y="928688"/>
            <a:ext cx="4143375" cy="9286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Существующий статус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2071688"/>
            <a:ext cx="4143375" cy="928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1. Торгово-промышленный центр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8" y="3071813"/>
            <a:ext cx="4143375" cy="928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2.Административный центр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928688"/>
            <a:ext cx="4143375" cy="9286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Возможный новый 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статус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071688"/>
            <a:ext cx="4143375" cy="928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1.Инновационно-образовательный центр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3071813"/>
            <a:ext cx="4143375" cy="928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 Центр формирующейся городской  агломерации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6775" y="4149725"/>
            <a:ext cx="4143375" cy="1223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Культурно-развлекательный центр региона</a:t>
            </a:r>
          </a:p>
        </p:txBody>
      </p:sp>
      <p:pic>
        <p:nvPicPr>
          <p:cNvPr id="12" name="Рисунок 14" descr="Картинки к сегрег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143375"/>
            <a:ext cx="4143375" cy="2679700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4211638" y="1268413"/>
            <a:ext cx="428625" cy="371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-16-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2071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rgbClr val="10253F"/>
                </a:solidFill>
                <a:latin typeface="+mj-lt"/>
                <a:cs typeface="Tahoma" pitchFamily="34" charset="0"/>
              </a:rPr>
              <a:t>Идея новой модели управления: </a:t>
            </a:r>
            <a:r>
              <a:rPr lang="ru-RU" sz="2200" b="1" dirty="0">
                <a:solidFill>
                  <a:srgbClr val="10253F"/>
                </a:solidFill>
                <a:latin typeface="+mj-lt"/>
                <a:cs typeface="Tahoma" pitchFamily="34" charset="0"/>
              </a:rPr>
              <a:t>разработка и внедрения на </a:t>
            </a:r>
            <a:r>
              <a:rPr lang="ru-RU" sz="2200" b="1" u="sng" dirty="0">
                <a:solidFill>
                  <a:srgbClr val="FF0000"/>
                </a:solidFill>
                <a:latin typeface="+mj-lt"/>
                <a:cs typeface="Tahoma" pitchFamily="34" charset="0"/>
              </a:rPr>
              <a:t>основе муниципального маркетинга</a:t>
            </a:r>
            <a:r>
              <a:rPr lang="ru-RU" sz="2200" u="sng" dirty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ru-RU" sz="2200" b="1" u="sng" dirty="0">
                <a:solidFill>
                  <a:srgbClr val="FF0000"/>
                </a:solidFill>
                <a:latin typeface="+mj-lt"/>
                <a:cs typeface="Tahoma" pitchFamily="34" charset="0"/>
              </a:rPr>
              <a:t>новых методов  управления</a:t>
            </a:r>
            <a:r>
              <a:rPr lang="ru-RU" sz="2200" b="1" dirty="0">
                <a:solidFill>
                  <a:srgbClr val="10253F"/>
                </a:solidFill>
                <a:latin typeface="+mj-lt"/>
                <a:cs typeface="Tahoma" pitchFamily="34" charset="0"/>
              </a:rPr>
              <a:t>, позволяющих  осуществить переход от неупорядоченных тактических мер и управленческих решений </a:t>
            </a:r>
            <a:r>
              <a:rPr lang="ru-RU" sz="2200" b="1" dirty="0" smtClean="0">
                <a:solidFill>
                  <a:srgbClr val="10253F"/>
                </a:solidFill>
                <a:latin typeface="+mj-lt"/>
                <a:cs typeface="Tahoma" pitchFamily="34" charset="0"/>
              </a:rPr>
              <a:t>к целенаправленным </a:t>
            </a:r>
            <a:r>
              <a:rPr lang="ru-RU" sz="2200" b="1" dirty="0">
                <a:solidFill>
                  <a:srgbClr val="10253F"/>
                </a:solidFill>
                <a:latin typeface="+mj-lt"/>
                <a:cs typeface="Tahoma" pitchFamily="34" charset="0"/>
              </a:rPr>
              <a:t>стратегическим </a:t>
            </a:r>
            <a:r>
              <a:rPr lang="ru-RU" sz="2200" b="1" dirty="0" smtClean="0">
                <a:solidFill>
                  <a:srgbClr val="10253F"/>
                </a:solidFill>
                <a:latin typeface="+mj-lt"/>
                <a:cs typeface="Tahoma" pitchFamily="34" charset="0"/>
              </a:rPr>
              <a:t>и </a:t>
            </a:r>
            <a:r>
              <a:rPr lang="ru-RU" sz="2200" b="1" dirty="0">
                <a:solidFill>
                  <a:srgbClr val="10253F"/>
                </a:solidFill>
                <a:latin typeface="+mj-lt"/>
                <a:cs typeface="Tahoma" pitchFamily="34" charset="0"/>
              </a:rPr>
              <a:t>упорядоченным тактическим решениям развития города в рыночных условиях</a:t>
            </a:r>
          </a:p>
        </p:txBody>
      </p:sp>
      <p:pic>
        <p:nvPicPr>
          <p:cNvPr id="13316" name="Рисунок 21" descr="картинки к сегрегации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214563"/>
            <a:ext cx="2286000" cy="1666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Рисунок 22" descr="картинки к сегрегации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143250"/>
            <a:ext cx="2132013" cy="142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" name="Стрелка влево 23"/>
          <p:cNvSpPr/>
          <p:nvPr/>
        </p:nvSpPr>
        <p:spPr>
          <a:xfrm>
            <a:off x="3000375" y="1714489"/>
            <a:ext cx="6143625" cy="314327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Неупорядоченные тактические решения: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rgbClr val="FF0000"/>
                </a:solidFill>
                <a:cs typeface="Tahoma" pitchFamily="34" charset="0"/>
              </a:rPr>
              <a:t>«Тушение пожаров»</a:t>
            </a:r>
            <a:endParaRPr lang="ru-RU" sz="2000" dirty="0">
              <a:solidFill>
                <a:srgbClr val="FF0000"/>
              </a:solidFill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rgbClr val="FF0000"/>
                </a:solidFill>
                <a:cs typeface="Tahoma" pitchFamily="34" charset="0"/>
              </a:rPr>
              <a:t>  Разовые случаи финансовой и нефинансовой поддержки</a:t>
            </a:r>
            <a:endParaRPr lang="ru-RU" sz="2000" dirty="0">
              <a:solidFill>
                <a:srgbClr val="FF0000"/>
              </a:solidFill>
              <a:cs typeface="Tahoma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cs typeface="Tahoma" pitchFamily="34" charset="0"/>
              </a:rPr>
              <a:t>-«Латание 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дыр»</a:t>
            </a:r>
          </a:p>
        </p:txBody>
      </p:sp>
      <p:pic>
        <p:nvPicPr>
          <p:cNvPr id="13319" name="Рисунок 25" descr="Картинки к сегрегаци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137025"/>
            <a:ext cx="2000250" cy="1500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" name="Стрелка влево 24"/>
          <p:cNvSpPr/>
          <p:nvPr/>
        </p:nvSpPr>
        <p:spPr>
          <a:xfrm>
            <a:off x="2071688" y="3429028"/>
            <a:ext cx="7072312" cy="4000500"/>
          </a:xfrm>
          <a:prstGeom prst="leftArrow">
            <a:avLst>
              <a:gd name="adj1" fmla="val 50000"/>
              <a:gd name="adj2" fmla="val 410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Целенаправленные стратегические решения: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Формирование благоприятной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среды, внедрение новых 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механизмов перераспределения имеющихся  </a:t>
            </a:r>
            <a:r>
              <a:rPr lang="ru-RU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 вовлечения дополнительных ресурсов для развития бизнеса и инноваций, имеющих наилучшие  перспективы роста и высокую социальную значимость для повышения конкурентоспособности города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-17-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43256"/>
            <a:ext cx="9144000" cy="1143000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latin typeface="Tahoma" pitchFamily="34" charset="0"/>
              </a:rPr>
              <a:t>Управление конкурентными позициями города является инструментом социально-экономического развития муниципального образования в рыночных условиях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436562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Tahoma" pitchFamily="34" charset="0"/>
            </a:endParaRPr>
          </a:p>
          <a:p>
            <a:r>
              <a:rPr lang="ru-RU" sz="2000">
                <a:latin typeface="Tahoma" pitchFamily="34" charset="0"/>
              </a:rPr>
              <a:t>Целенаправленное управление конкурентными позициями создает реальную основу оптимизации имеющихся ресурсов, вовлечения и привлечения дополнительных ресурсов для размещения новых производительных сил,  для улучшения среды обитания и проживания населения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124075" y="2714622"/>
            <a:ext cx="442912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51050" y="4286258"/>
            <a:ext cx="442912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1565269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Конкурентные позиции –это элементы совокупного потенциала, которые могут быть представлены как отдельные объекты управления социально-экономическим развитием города в рыночных условиях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-18-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24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Идея новой модели управления: Конкурентоспособность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города характеризует его совокупный потенциал для повышения уровня жизни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населения за счет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оптимального использования всех видов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Идея новой модели управления</a:t>
            </a:r>
            <a:endParaRPr lang="ru-RU" sz="280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928670"/>
            <a:ext cx="91440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cs typeface="Tahoma" pitchFamily="34" charset="0"/>
              </a:rPr>
              <a:t>Задачи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71406" y="1428736"/>
            <a:ext cx="4500594" cy="2714644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eaLnBrk="0" hangingPunct="0">
              <a:defRPr/>
            </a:pPr>
            <a:r>
              <a:rPr lang="ru-RU" sz="2400" dirty="0" smtClean="0">
                <a:solidFill>
                  <a:schemeClr val="tx1"/>
                </a:solidFill>
                <a:cs typeface="Tahoma" pitchFamily="34" charset="0"/>
              </a:rPr>
              <a:t>Разработка </a:t>
            </a:r>
            <a:r>
              <a:rPr lang="ru-RU" sz="2400" dirty="0">
                <a:solidFill>
                  <a:schemeClr val="tx1"/>
                </a:solidFill>
                <a:cs typeface="Tahoma" pitchFamily="34" charset="0"/>
              </a:rPr>
              <a:t>методики оценки конкурентных позиций города</a:t>
            </a:r>
          </a:p>
        </p:txBody>
      </p:sp>
      <p:sp>
        <p:nvSpPr>
          <p:cNvPr id="2" name="Пятиугольник 22"/>
          <p:cNvSpPr/>
          <p:nvPr/>
        </p:nvSpPr>
        <p:spPr>
          <a:xfrm>
            <a:off x="4572000" y="1428736"/>
            <a:ext cx="4500594" cy="2643206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eaLnBrk="0" hangingPunct="0">
              <a:defRPr/>
            </a:pPr>
            <a:r>
              <a:rPr lang="ru-RU" sz="2400" dirty="0" smtClean="0">
                <a:solidFill>
                  <a:schemeClr val="tx1"/>
                </a:solidFill>
                <a:cs typeface="Tahoma" pitchFamily="34" charset="0"/>
              </a:rPr>
              <a:t>Внедрение </a:t>
            </a:r>
            <a:r>
              <a:rPr lang="ru-RU" sz="2400" dirty="0">
                <a:solidFill>
                  <a:schemeClr val="tx1"/>
                </a:solidFill>
                <a:cs typeface="Tahoma" pitchFamily="34" charset="0"/>
              </a:rPr>
              <a:t>новых механизмов перераспределения </a:t>
            </a:r>
            <a:r>
              <a:rPr lang="ru-RU" sz="2400" dirty="0" smtClean="0">
                <a:solidFill>
                  <a:schemeClr val="tx1"/>
                </a:solidFill>
                <a:cs typeface="Tahoma" pitchFamily="34" charset="0"/>
              </a:rPr>
              <a:t>имеющихся и </a:t>
            </a:r>
            <a:r>
              <a:rPr lang="ru-RU" sz="2400" dirty="0">
                <a:solidFill>
                  <a:schemeClr val="tx1"/>
                </a:solidFill>
                <a:cs typeface="Tahoma" pitchFamily="34" charset="0"/>
              </a:rPr>
              <a:t>вовлечения дополнительных ресурсов </a:t>
            </a:r>
            <a:r>
              <a:rPr lang="ru-RU" sz="2400" dirty="0" smtClean="0">
                <a:solidFill>
                  <a:schemeClr val="tx1"/>
                </a:solidFill>
                <a:cs typeface="Tahoma" pitchFamily="34" charset="0"/>
              </a:rPr>
              <a:t>города</a:t>
            </a:r>
            <a:endParaRPr lang="ru-RU" sz="2400" dirty="0">
              <a:solidFill>
                <a:schemeClr val="tx1"/>
              </a:solidFill>
              <a:cs typeface="Tahoma" pitchFamily="34" charset="0"/>
            </a:endParaRPr>
          </a:p>
          <a:p>
            <a:pPr eaLnBrk="0" hangingPunct="0">
              <a:buFontTx/>
              <a:buChar char="-"/>
              <a:defRPr/>
            </a:pPr>
            <a:endParaRPr lang="ru-RU" sz="24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buFontTx/>
              <a:buChar char="-"/>
              <a:defRPr/>
            </a:pPr>
            <a:endParaRPr lang="ru-RU" sz="2400" dirty="0">
              <a:solidFill>
                <a:schemeClr val="tx1"/>
              </a:solidFill>
              <a:cs typeface="Tahoma" pitchFamily="34" charset="0"/>
            </a:endParaRPr>
          </a:p>
          <a:p>
            <a:pPr eaLnBrk="0" hangingPunct="0">
              <a:buFontTx/>
              <a:buChar char="-"/>
              <a:defRPr/>
            </a:pPr>
            <a:endParaRPr lang="ru-RU" sz="24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-19-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 descr="23971100_kemerovo_krasnaya_gor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4"/>
            <a:ext cx="2800376" cy="2100282"/>
          </a:xfrm>
          <a:prstGeom prst="rect">
            <a:avLst/>
          </a:prstGeom>
        </p:spPr>
      </p:pic>
      <p:pic>
        <p:nvPicPr>
          <p:cNvPr id="14" name="Рисунок 13" descr="28792034_kemero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60" y="4357694"/>
            <a:ext cx="2746372" cy="2065272"/>
          </a:xfrm>
          <a:prstGeom prst="rect">
            <a:avLst/>
          </a:prstGeom>
        </p:spPr>
      </p:pic>
      <p:pic>
        <p:nvPicPr>
          <p:cNvPr id="16" name="Рисунок 15" descr="projects1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357694"/>
            <a:ext cx="3095620" cy="206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9586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Содержание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285860"/>
            <a:ext cx="6572296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Диагноз современного состояния г. Кемерово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000240"/>
            <a:ext cx="6572296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Сценарии преодоления кризиса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714620"/>
            <a:ext cx="6572296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Ключевые проблемы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429000"/>
            <a:ext cx="657229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Идея новой модели управления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214818"/>
            <a:ext cx="657229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Оценка конкурентных позиций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г. Кемерово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929198"/>
            <a:ext cx="657229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Управление ресурсами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715016"/>
            <a:ext cx="657229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20-летие кафедры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маркетинга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Параллелограмм 15"/>
          <p:cNvSpPr/>
          <p:nvPr/>
        </p:nvSpPr>
        <p:spPr>
          <a:xfrm rot="19164908">
            <a:off x="2557171" y="-849640"/>
            <a:ext cx="644395" cy="8856506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00100" y="1428736"/>
            <a:ext cx="571504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71604" y="2143116"/>
            <a:ext cx="571504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2857496"/>
            <a:ext cx="571504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86050" y="3571876"/>
            <a:ext cx="571504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357554" y="4286256"/>
            <a:ext cx="571504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00496" y="5072074"/>
            <a:ext cx="571504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572000" y="5786454"/>
            <a:ext cx="571504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smtClean="0">
                <a:latin typeface="Tahoma" pitchFamily="34" charset="0"/>
              </a:rPr>
              <a:t>Конкурентные позиции города неоднородны по источникам формирования и степени воздействия с управленческой точки зрения, но они взаимосвязаны и взаимообусловлены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1000125" y="1785938"/>
            <a:ext cx="2628900" cy="12541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chemeClr val="accent2"/>
                </a:solidFill>
                <a:latin typeface="Arial" charset="0"/>
                <a:cs typeface="Arial" charset="0"/>
              </a:rPr>
              <a:t>Общегородские</a:t>
            </a: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275013" y="2679700"/>
            <a:ext cx="2628900" cy="12541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chemeClr val="accent2"/>
                </a:solidFill>
                <a:latin typeface="Arial" charset="0"/>
                <a:cs typeface="Arial" charset="0"/>
              </a:rPr>
              <a:t>Отраслевые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5643563" y="3500438"/>
            <a:ext cx="2628900" cy="12541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chemeClr val="accent2"/>
                </a:solidFill>
                <a:latin typeface="Arial" charset="0"/>
                <a:cs typeface="Arial" charset="0"/>
              </a:rPr>
              <a:t>Внутригородские</a:t>
            </a:r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0" y="1285875"/>
            <a:ext cx="9144000" cy="38576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107950" y="1357313"/>
            <a:ext cx="9144000" cy="38576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Oval 21"/>
          <p:cNvSpPr>
            <a:spLocks noChangeArrowheads="1"/>
          </p:cNvSpPr>
          <p:nvPr/>
        </p:nvSpPr>
        <p:spPr bwMode="auto">
          <a:xfrm>
            <a:off x="107950" y="1428750"/>
            <a:ext cx="9144000" cy="36433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22"/>
          <p:cNvSpPr>
            <a:spLocks noChangeArrowheads="1"/>
          </p:cNvSpPr>
          <p:nvPr/>
        </p:nvSpPr>
        <p:spPr bwMode="auto">
          <a:xfrm>
            <a:off x="539750" y="5853113"/>
            <a:ext cx="8423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/>
              <a:t>Изменения конкурентных позиций изменяют уровень комфортности  для проживания населения и ведения бизнеса</a:t>
            </a:r>
          </a:p>
        </p:txBody>
      </p:sp>
      <p:sp>
        <p:nvSpPr>
          <p:cNvPr id="15371" name="AutoShape 23"/>
          <p:cNvSpPr>
            <a:spLocks noChangeArrowheads="1"/>
          </p:cNvSpPr>
          <p:nvPr/>
        </p:nvSpPr>
        <p:spPr bwMode="auto">
          <a:xfrm rot="10800000">
            <a:off x="2843213" y="5349875"/>
            <a:ext cx="3743325" cy="1444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5" name="Shape 14"/>
          <p:cNvCxnSpPr>
            <a:stCxn id="4100" idx="3"/>
            <a:endCxn id="4101" idx="0"/>
          </p:cNvCxnSpPr>
          <p:nvPr/>
        </p:nvCxnSpPr>
        <p:spPr>
          <a:xfrm>
            <a:off x="3629025" y="2413000"/>
            <a:ext cx="960438" cy="266700"/>
          </a:xfrm>
          <a:prstGeom prst="bentConnector2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endCxn id="4102" idx="0"/>
          </p:cNvCxnSpPr>
          <p:nvPr/>
        </p:nvCxnSpPr>
        <p:spPr>
          <a:xfrm>
            <a:off x="3643313" y="2071688"/>
            <a:ext cx="3314700" cy="1428750"/>
          </a:xfrm>
          <a:prstGeom prst="bentConnector2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4101" idx="2"/>
          </p:cNvCxnSpPr>
          <p:nvPr/>
        </p:nvCxnSpPr>
        <p:spPr>
          <a:xfrm rot="16200000" flipH="1">
            <a:off x="4833144" y="3690144"/>
            <a:ext cx="566738" cy="1054100"/>
          </a:xfrm>
          <a:prstGeom prst="bentConnector2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-20-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9144000" cy="714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10253F"/>
                </a:solidFill>
                <a:latin typeface="Tahoma" pitchFamily="34" charset="0"/>
                <a:cs typeface="Tahoma" pitchFamily="34" charset="0"/>
              </a:rPr>
              <a:t>Оценка конкурентных позиций города Кемерово</a:t>
            </a:r>
          </a:p>
          <a:p>
            <a:pPr>
              <a:defRPr/>
            </a:pPr>
            <a:endParaRPr lang="ru-RU" sz="2400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10253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1714500"/>
            <a:ext cx="7715250" cy="7858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Методология оценки конкурентных позиций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" y="2643188"/>
            <a:ext cx="7715250" cy="7858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Выбор методов оценки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786188"/>
            <a:ext cx="3857625" cy="7858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Качественная оценка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857500" y="2428875"/>
            <a:ext cx="32146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786188"/>
            <a:ext cx="3857625" cy="7858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Количественная оценка</a:t>
            </a:r>
          </a:p>
        </p:txBody>
      </p:sp>
      <p:cxnSp>
        <p:nvCxnSpPr>
          <p:cNvPr id="13" name="Прямая со стрелкой 12"/>
          <p:cNvCxnSpPr>
            <a:stCxn id="5" idx="2"/>
            <a:endCxn id="7" idx="0"/>
          </p:cNvCxnSpPr>
          <p:nvPr/>
        </p:nvCxnSpPr>
        <p:spPr>
          <a:xfrm rot="5400000">
            <a:off x="3286125" y="2571750"/>
            <a:ext cx="357188" cy="20716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11" idx="0"/>
          </p:cNvCxnSpPr>
          <p:nvPr/>
        </p:nvCxnSpPr>
        <p:spPr>
          <a:xfrm rot="16200000" flipH="1">
            <a:off x="5322094" y="2607469"/>
            <a:ext cx="357188" cy="20002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00063" y="5786438"/>
            <a:ext cx="3786187" cy="78581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Панель экспертов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63" y="4643438"/>
            <a:ext cx="3786187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Пилотная оценка на основе светофорного листа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643438"/>
            <a:ext cx="3857625" cy="78581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Статистическая оценка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5500688"/>
            <a:ext cx="3857625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Опрос населения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86776" y="6215082"/>
            <a:ext cx="92869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-21-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cs typeface="Arial" charset="0"/>
              </a:rPr>
              <a:t>Оценка конкурентных позиций </a:t>
            </a:r>
            <a:r>
              <a:rPr lang="ru-RU" sz="2400" smtClean="0">
                <a:solidFill>
                  <a:schemeClr val="tx2"/>
                </a:solidFill>
                <a:latin typeface="Tahoma" pitchFamily="34" charset="0"/>
                <a:cs typeface="Arial" charset="0"/>
              </a:rPr>
              <a:t>города Кемерово</a:t>
            </a:r>
            <a:endParaRPr lang="ru-RU" sz="2400" dirty="0">
              <a:solidFill>
                <a:schemeClr val="tx2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9460" name="Рисунок 18" descr="Рисунок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45497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20" descr="Рисунок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366838"/>
            <a:ext cx="59324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21" descr="Рисунок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143375"/>
            <a:ext cx="457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86776" y="6215082"/>
            <a:ext cx="92869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-22-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214438"/>
            <a:ext cx="5143500" cy="5000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ahoma" pitchFamily="34" charset="0"/>
              </a:rPr>
              <a:t>Отраслевые конкурентные позиции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928813"/>
            <a:ext cx="1987550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latin typeface="Tahoma" pitchFamily="34" charset="0"/>
              </a:rPr>
              <a:t>Производственная</a:t>
            </a:r>
          </a:p>
          <a:p>
            <a:r>
              <a:rPr lang="ru-RU" sz="1400" b="1">
                <a:latin typeface="Tahoma" pitchFamily="34" charset="0"/>
              </a:rPr>
              <a:t> сфера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501900"/>
            <a:ext cx="1987550" cy="4333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Отраслевая структура промышленного производства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cs typeface="Arial" charset="0"/>
              </a:rPr>
              <a:t>Оценка </a:t>
            </a:r>
            <a:r>
              <a:rPr lang="ru-RU" sz="2400" dirty="0" err="1" smtClean="0">
                <a:solidFill>
                  <a:schemeClr val="tx2"/>
                </a:solidFill>
                <a:latin typeface="Tahoma" pitchFamily="34" charset="0"/>
                <a:cs typeface="Arial" charset="0"/>
              </a:rPr>
              <a:t>конкурентныхпоицийг.Кемерово</a:t>
            </a:r>
            <a:endParaRPr lang="ru-RU" sz="2400" dirty="0">
              <a:solidFill>
                <a:schemeClr val="tx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3000375"/>
            <a:ext cx="1987550" cy="4349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Структура валового городского продукта</a:t>
            </a:r>
          </a:p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(производство/услуги)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0" y="3500438"/>
            <a:ext cx="1987550" cy="50006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Структура бизнеса </a:t>
            </a:r>
            <a:r>
              <a:rPr lang="ru-RU" sz="10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(крупный, средний, малый)</a:t>
            </a:r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2071688" y="1928813"/>
            <a:ext cx="1571625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latin typeface="Tahoma" pitchFamily="34" charset="0"/>
              </a:rPr>
              <a:t>Социальная</a:t>
            </a:r>
          </a:p>
          <a:p>
            <a:r>
              <a:rPr lang="ru-RU" sz="1400" b="1">
                <a:latin typeface="Tahoma" pitchFamily="34" charset="0"/>
              </a:rPr>
              <a:t>сфера</a:t>
            </a:r>
          </a:p>
        </p:txBody>
      </p:sp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3714750" y="1922463"/>
            <a:ext cx="1428750" cy="5064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latin typeface="Tahoma" pitchFamily="34" charset="0"/>
              </a:rPr>
              <a:t>Финансовая </a:t>
            </a:r>
          </a:p>
          <a:p>
            <a:r>
              <a:rPr lang="ru-RU" sz="1400" b="1">
                <a:latin typeface="Tahoma" pitchFamily="34" charset="0"/>
              </a:rPr>
              <a:t>сфера</a:t>
            </a:r>
          </a:p>
        </p:txBody>
      </p:sp>
      <p:sp>
        <p:nvSpPr>
          <p:cNvPr id="21514" name="AutoShape 18"/>
          <p:cNvSpPr>
            <a:spLocks noChangeArrowheads="1"/>
          </p:cNvSpPr>
          <p:nvPr/>
        </p:nvSpPr>
        <p:spPr bwMode="auto">
          <a:xfrm>
            <a:off x="214313" y="1714500"/>
            <a:ext cx="1287462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21515" name="AutoShape 19"/>
          <p:cNvSpPr>
            <a:spLocks noChangeArrowheads="1"/>
          </p:cNvSpPr>
          <p:nvPr/>
        </p:nvSpPr>
        <p:spPr bwMode="auto">
          <a:xfrm>
            <a:off x="2284413" y="1720850"/>
            <a:ext cx="1287462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21516" name="AutoShape 20"/>
          <p:cNvSpPr>
            <a:spLocks noChangeArrowheads="1"/>
          </p:cNvSpPr>
          <p:nvPr/>
        </p:nvSpPr>
        <p:spPr bwMode="auto">
          <a:xfrm>
            <a:off x="3714750" y="1714500"/>
            <a:ext cx="1143000" cy="2143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2071688" y="2500313"/>
            <a:ext cx="1571625" cy="14287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Уровень развития социальной инфраструктуры:</a:t>
            </a: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Здравоохранение</a:t>
            </a: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Образование</a:t>
            </a: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Культура</a:t>
            </a: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Спорт</a:t>
            </a: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Соц.защита</a:t>
            </a:r>
          </a:p>
          <a:p>
            <a:pPr>
              <a:defRPr/>
            </a:pP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2071688" y="3994150"/>
            <a:ext cx="1571625" cy="4349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Жилищные условия населения</a:t>
            </a:r>
          </a:p>
        </p:txBody>
      </p:sp>
      <p:sp>
        <p:nvSpPr>
          <p:cNvPr id="17423" name="Rectangle 25"/>
          <p:cNvSpPr>
            <a:spLocks noChangeArrowheads="1"/>
          </p:cNvSpPr>
          <p:nvPr/>
        </p:nvSpPr>
        <p:spPr bwMode="auto">
          <a:xfrm>
            <a:off x="3714750" y="2500313"/>
            <a:ext cx="1428750" cy="57626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Доходы/расходы бюджета</a:t>
            </a:r>
          </a:p>
        </p:txBody>
      </p:sp>
      <p:sp>
        <p:nvSpPr>
          <p:cNvPr id="17424" name="Rectangle 26"/>
          <p:cNvSpPr>
            <a:spLocks noChangeArrowheads="1"/>
          </p:cNvSpPr>
          <p:nvPr/>
        </p:nvSpPr>
        <p:spPr bwMode="auto">
          <a:xfrm>
            <a:off x="3714750" y="3779838"/>
            <a:ext cx="1428750" cy="5778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Инвестиции и инвестиционный климат</a:t>
            </a:r>
          </a:p>
        </p:txBody>
      </p:sp>
      <p:sp>
        <p:nvSpPr>
          <p:cNvPr id="17425" name="Rectangle 28"/>
          <p:cNvSpPr>
            <a:spLocks noChangeArrowheads="1"/>
          </p:cNvSpPr>
          <p:nvPr/>
        </p:nvSpPr>
        <p:spPr bwMode="auto">
          <a:xfrm>
            <a:off x="0" y="4071938"/>
            <a:ext cx="1987550" cy="482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Уровень развития инновационных технологий</a:t>
            </a:r>
            <a:endParaRPr lang="ru-RU" sz="1000" b="1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426" name="Rectangle 25"/>
          <p:cNvSpPr>
            <a:spLocks noChangeArrowheads="1"/>
          </p:cNvSpPr>
          <p:nvPr/>
        </p:nvSpPr>
        <p:spPr bwMode="auto">
          <a:xfrm>
            <a:off x="3714750" y="3138488"/>
            <a:ext cx="1428750" cy="57626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Arial" charset="0"/>
              </a:rPr>
              <a:t>Бюджеты хозяйствующих субъектов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429250" y="857250"/>
            <a:ext cx="3714750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Социальная сфера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12100" y="1289050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340725" y="1289050"/>
            <a:ext cx="374650" cy="35718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12100" y="2149475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340725" y="2149475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769350" y="1289050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69350" y="2149475"/>
            <a:ext cx="374650" cy="357188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30" name="Rectangle 15"/>
          <p:cNvSpPr>
            <a:spLocks noChangeArrowheads="1"/>
          </p:cNvSpPr>
          <p:nvPr/>
        </p:nvSpPr>
        <p:spPr bwMode="auto">
          <a:xfrm>
            <a:off x="5411788" y="1289050"/>
            <a:ext cx="2374900" cy="3571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Сфера образования</a:t>
            </a:r>
          </a:p>
        </p:txBody>
      </p:sp>
      <p:sp>
        <p:nvSpPr>
          <p:cNvPr id="21531" name="Rectangle 15"/>
          <p:cNvSpPr>
            <a:spLocks noChangeArrowheads="1"/>
          </p:cNvSpPr>
          <p:nvPr/>
        </p:nvSpPr>
        <p:spPr bwMode="auto">
          <a:xfrm>
            <a:off x="5411788" y="2146300"/>
            <a:ext cx="2374900" cy="3571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Сфера спорта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912100" y="2574925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340725" y="2574925"/>
            <a:ext cx="374650" cy="35718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769350" y="2574925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35" name="Rectangle 15"/>
          <p:cNvSpPr>
            <a:spLocks noChangeArrowheads="1"/>
          </p:cNvSpPr>
          <p:nvPr/>
        </p:nvSpPr>
        <p:spPr bwMode="auto">
          <a:xfrm>
            <a:off x="5411788" y="2574925"/>
            <a:ext cx="2374900" cy="3571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Социальная защита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12100" y="3003550"/>
            <a:ext cx="374650" cy="357188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340725" y="3003550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769350" y="3003550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39" name="Rectangle 15"/>
          <p:cNvSpPr>
            <a:spLocks noChangeArrowheads="1"/>
          </p:cNvSpPr>
          <p:nvPr/>
        </p:nvSpPr>
        <p:spPr bwMode="auto">
          <a:xfrm>
            <a:off x="5411788" y="3003550"/>
            <a:ext cx="2374900" cy="3571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Сфера культуры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912100" y="3435350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769350" y="3435350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42" name="Rectangle 15"/>
          <p:cNvSpPr>
            <a:spLocks noChangeArrowheads="1"/>
          </p:cNvSpPr>
          <p:nvPr/>
        </p:nvSpPr>
        <p:spPr bwMode="auto">
          <a:xfrm>
            <a:off x="5411788" y="3432175"/>
            <a:ext cx="2374900" cy="3571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Жилищные условия</a:t>
            </a:r>
          </a:p>
        </p:txBody>
      </p:sp>
      <p:sp>
        <p:nvSpPr>
          <p:cNvPr id="21543" name="Rectangle 15"/>
          <p:cNvSpPr>
            <a:spLocks noChangeArrowheads="1"/>
          </p:cNvSpPr>
          <p:nvPr/>
        </p:nvSpPr>
        <p:spPr bwMode="auto">
          <a:xfrm>
            <a:off x="5411788" y="1717675"/>
            <a:ext cx="2374900" cy="3571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Сфера здравоохранения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769350" y="3863975"/>
            <a:ext cx="374650" cy="357188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45" name="Rectangle 15"/>
          <p:cNvSpPr>
            <a:spLocks noChangeArrowheads="1"/>
          </p:cNvSpPr>
          <p:nvPr/>
        </p:nvSpPr>
        <p:spPr bwMode="auto">
          <a:xfrm>
            <a:off x="5411788" y="3860800"/>
            <a:ext cx="2374900" cy="3571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Уровень благоустройства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340725" y="3863975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912100" y="1717675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340725" y="1717675"/>
            <a:ext cx="374650" cy="35718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769350" y="1717675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340725" y="3432175"/>
            <a:ext cx="374650" cy="35718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912100" y="3860800"/>
            <a:ext cx="374650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52" name="Rectangle 15"/>
          <p:cNvSpPr>
            <a:spLocks noChangeArrowheads="1"/>
          </p:cNvSpPr>
          <p:nvPr/>
        </p:nvSpPr>
        <p:spPr bwMode="auto">
          <a:xfrm>
            <a:off x="5429250" y="4640263"/>
            <a:ext cx="2357438" cy="36036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Бюджетная обеспеченность</a:t>
            </a:r>
          </a:p>
        </p:txBody>
      </p:sp>
      <p:sp>
        <p:nvSpPr>
          <p:cNvPr id="21553" name="Rectangle 15"/>
          <p:cNvSpPr>
            <a:spLocks noChangeArrowheads="1"/>
          </p:cNvSpPr>
          <p:nvPr/>
        </p:nvSpPr>
        <p:spPr bwMode="auto">
          <a:xfrm>
            <a:off x="5429250" y="5568950"/>
            <a:ext cx="2357438" cy="3603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Инвестиционный климат</a:t>
            </a:r>
          </a:p>
        </p:txBody>
      </p:sp>
      <p:sp>
        <p:nvSpPr>
          <p:cNvPr id="21554" name="Rectangle 15"/>
          <p:cNvSpPr>
            <a:spLocks noChangeArrowheads="1"/>
          </p:cNvSpPr>
          <p:nvPr/>
        </p:nvSpPr>
        <p:spPr bwMode="auto">
          <a:xfrm>
            <a:off x="5429250" y="5997575"/>
            <a:ext cx="2357438" cy="3603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Преференции малому бизнесу</a:t>
            </a:r>
          </a:p>
        </p:txBody>
      </p:sp>
      <p:sp>
        <p:nvSpPr>
          <p:cNvPr id="21555" name="Rectangle 15"/>
          <p:cNvSpPr>
            <a:spLocks noChangeArrowheads="1"/>
          </p:cNvSpPr>
          <p:nvPr/>
        </p:nvSpPr>
        <p:spPr bwMode="auto">
          <a:xfrm>
            <a:off x="5429250" y="6429375"/>
            <a:ext cx="2357438" cy="3603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Убыточные организации</a:t>
            </a:r>
          </a:p>
        </p:txBody>
      </p:sp>
      <p:sp>
        <p:nvSpPr>
          <p:cNvPr id="21556" name="Rectangle 15"/>
          <p:cNvSpPr>
            <a:spLocks noChangeArrowheads="1"/>
          </p:cNvSpPr>
          <p:nvPr/>
        </p:nvSpPr>
        <p:spPr bwMode="auto">
          <a:xfrm>
            <a:off x="5429250" y="5080000"/>
            <a:ext cx="2357438" cy="4206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Финансирование приоритетов развития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5429250" y="4211638"/>
            <a:ext cx="4071938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+mn-cs"/>
              </a:rPr>
              <a:t>Финансовая сфера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786813" y="4646613"/>
            <a:ext cx="357187" cy="357187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358188" y="4646613"/>
            <a:ext cx="357187" cy="35718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929563" y="4643438"/>
            <a:ext cx="357187" cy="35718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786813" y="5072063"/>
            <a:ext cx="357187" cy="357187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358188" y="5072063"/>
            <a:ext cx="357187" cy="35718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929563" y="5072063"/>
            <a:ext cx="357187" cy="35718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786813" y="5572125"/>
            <a:ext cx="357187" cy="357188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8358188" y="5572125"/>
            <a:ext cx="357187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929563" y="5572125"/>
            <a:ext cx="357187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786813" y="6000750"/>
            <a:ext cx="357187" cy="357188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358188" y="6000750"/>
            <a:ext cx="357187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929563" y="6000750"/>
            <a:ext cx="357187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786813" y="6432550"/>
            <a:ext cx="357187" cy="357188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8358188" y="6432550"/>
            <a:ext cx="357187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929563" y="6432550"/>
            <a:ext cx="357187" cy="3571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0" y="4857750"/>
            <a:ext cx="5000625" cy="171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Оценка отраслевых конкурентных позиций на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качественном уровне</a:t>
            </a: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             высокий уровень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             средний уровень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             низкий уровень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286125" y="6096000"/>
            <a:ext cx="642938" cy="1905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286125" y="5953125"/>
            <a:ext cx="642938" cy="1666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286125" y="5786438"/>
            <a:ext cx="642938" cy="1666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Стрелка вправо 82"/>
          <p:cNvSpPr/>
          <p:nvPr/>
        </p:nvSpPr>
        <p:spPr>
          <a:xfrm rot="20586410">
            <a:off x="4435475" y="4732338"/>
            <a:ext cx="857250" cy="164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8286776" y="6215082"/>
            <a:ext cx="92869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-23-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313" y="1428750"/>
            <a:ext cx="3954462" cy="563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Tahoma" pitchFamily="34" charset="0"/>
              </a:rPr>
              <a:t>Внутригородские конкурентные позиции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cs typeface="+mn-cs"/>
              </a:rPr>
              <a:t>Оценка конкурентных позиций г. Кемерово</a:t>
            </a:r>
            <a:endParaRPr lang="ru-RU" sz="2400" dirty="0">
              <a:solidFill>
                <a:schemeClr val="tx2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2532" name="AutoShape 13"/>
          <p:cNvSpPr>
            <a:spLocks noChangeArrowheads="1"/>
          </p:cNvSpPr>
          <p:nvPr/>
        </p:nvSpPr>
        <p:spPr bwMode="auto">
          <a:xfrm>
            <a:off x="1214438" y="1857375"/>
            <a:ext cx="1711325" cy="265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214313" y="2214563"/>
            <a:ext cx="4030662" cy="476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>
                <a:latin typeface="Tahoma" pitchFamily="34" charset="0"/>
                <a:cs typeface="Arial" charset="0"/>
              </a:rPr>
              <a:t>Специализация районов</a:t>
            </a:r>
          </a:p>
        </p:txBody>
      </p:sp>
      <p:sp>
        <p:nvSpPr>
          <p:cNvPr id="22534" name="Rectangle 21"/>
          <p:cNvSpPr>
            <a:spLocks noChangeArrowheads="1"/>
          </p:cNvSpPr>
          <p:nvPr/>
        </p:nvSpPr>
        <p:spPr bwMode="auto">
          <a:xfrm>
            <a:off x="214313" y="2736850"/>
            <a:ext cx="4030662" cy="4778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>
                <a:latin typeface="Tahoma" pitchFamily="34" charset="0"/>
                <a:cs typeface="Arial" charset="0"/>
              </a:rPr>
              <a:t>Наличие промышленных площадок и полигонов</a:t>
            </a:r>
            <a:endParaRPr lang="ru-RU" sz="1600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2535" name="Rectangle 22"/>
          <p:cNvSpPr>
            <a:spLocks noChangeArrowheads="1"/>
          </p:cNvSpPr>
          <p:nvPr/>
        </p:nvSpPr>
        <p:spPr bwMode="auto">
          <a:xfrm>
            <a:off x="214313" y="3286125"/>
            <a:ext cx="4030662" cy="5540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>
                <a:latin typeface="Tahoma" pitchFamily="34" charset="0"/>
                <a:cs typeface="Arial" charset="0"/>
              </a:rPr>
              <a:t>Социальная напряженность (преступность, асоциальные явления)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43813" y="1428750"/>
            <a:ext cx="428625" cy="431800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72438" y="1428750"/>
            <a:ext cx="428625" cy="43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8" name="Rectangle 15"/>
          <p:cNvSpPr>
            <a:spLocks noChangeArrowheads="1"/>
          </p:cNvSpPr>
          <p:nvPr/>
        </p:nvSpPr>
        <p:spPr bwMode="auto">
          <a:xfrm>
            <a:off x="4572000" y="1428750"/>
            <a:ext cx="30003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Наличие промышленных площадок</a:t>
            </a: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4572000" y="4929188"/>
            <a:ext cx="30003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Дифференциация по экологической напряженности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43813" y="2432050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072438" y="2432050"/>
            <a:ext cx="428625" cy="42545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4572000" y="2428875"/>
            <a:ext cx="30003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Наличие участков для жилищного строительства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572000" y="2928938"/>
            <a:ext cx="30003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Дифференциация по уровню социальной напряженности</a:t>
            </a:r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4572000" y="1928813"/>
            <a:ext cx="30003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Наличие депрессивных территорий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43813" y="1928813"/>
            <a:ext cx="428625" cy="43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72438" y="1928813"/>
            <a:ext cx="428625" cy="43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01063" y="1428750"/>
            <a:ext cx="428625" cy="43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501063" y="2432050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01063" y="1928813"/>
            <a:ext cx="428625" cy="43180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50" name="Rectangle 15"/>
          <p:cNvSpPr>
            <a:spLocks noChangeArrowheads="1"/>
          </p:cNvSpPr>
          <p:nvPr/>
        </p:nvSpPr>
        <p:spPr bwMode="auto">
          <a:xfrm>
            <a:off x="4572000" y="3429000"/>
            <a:ext cx="30003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Дифференциация по уровню благоустройства</a:t>
            </a:r>
          </a:p>
        </p:txBody>
      </p:sp>
      <p:sp>
        <p:nvSpPr>
          <p:cNvPr id="22551" name="Rectangle 15"/>
          <p:cNvSpPr>
            <a:spLocks noChangeArrowheads="1"/>
          </p:cNvSpPr>
          <p:nvPr/>
        </p:nvSpPr>
        <p:spPr bwMode="auto">
          <a:xfrm>
            <a:off x="4572000" y="3929063"/>
            <a:ext cx="30003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Дифференциация по уровню ветхости и  аварийности жилья</a:t>
            </a: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4572000" y="4429125"/>
            <a:ext cx="3000375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>
                <a:latin typeface="Tahoma" pitchFamily="34" charset="0"/>
              </a:rPr>
              <a:t>Дифференциация по уровню социальной инфраструктуры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43813" y="2932113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072438" y="2932113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501063" y="2932113"/>
            <a:ext cx="428625" cy="42545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43813" y="3432175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72438" y="3432175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501063" y="3432175"/>
            <a:ext cx="428625" cy="42545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43813" y="3932238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072438" y="3932238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01063" y="3932238"/>
            <a:ext cx="428625" cy="42545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43813" y="4432300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72438" y="4432300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501063" y="4432300"/>
            <a:ext cx="428625" cy="42545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643813" y="4932363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072438" y="4932363"/>
            <a:ext cx="428625" cy="4254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501063" y="4932363"/>
            <a:ext cx="428625" cy="42545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0" y="5143500"/>
            <a:ext cx="5000625" cy="171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Оценка внутригородских конкурентных позиций на 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качественном уровне</a:t>
            </a: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             высокий уровень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             средний уровень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             низкий уровень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86125" y="6381750"/>
            <a:ext cx="642938" cy="1905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286125" y="6238875"/>
            <a:ext cx="642938" cy="1666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286125" y="6072188"/>
            <a:ext cx="642938" cy="1666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20153266">
            <a:off x="4727575" y="5389563"/>
            <a:ext cx="857250" cy="164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286776" y="6215082"/>
            <a:ext cx="92869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-24-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850" y="836613"/>
            <a:ext cx="91440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5306" y="6215082"/>
            <a:ext cx="92869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-25-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cs typeface="+mn-cs"/>
              </a:rPr>
              <a:t>Управление ресурсами</a:t>
            </a:r>
            <a:endParaRPr lang="ru-RU" sz="2400" dirty="0">
              <a:solidFill>
                <a:schemeClr val="tx2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357298"/>
            <a:ext cx="7643866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Внедрение новых механизмов перераспределения </a:t>
            </a:r>
            <a:r>
              <a:rPr lang="ru-RU" sz="2000" b="1" dirty="0" smtClean="0">
                <a:solidFill>
                  <a:srgbClr val="FF0000"/>
                </a:solidFill>
              </a:rPr>
              <a:t>имеющихся и </a:t>
            </a:r>
            <a:r>
              <a:rPr lang="ru-RU" sz="2000" b="1" dirty="0" smtClean="0">
                <a:solidFill>
                  <a:srgbClr val="FF0000"/>
                </a:solidFill>
              </a:rPr>
              <a:t>вовлечения дополнительных ресурсов города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2" y="2357430"/>
            <a:ext cx="4286248" cy="11430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повышения привлекательности города для населения, прежде всего за счет существенного развития жилищно-коммунальных услуг</a:t>
            </a:r>
          </a:p>
          <a:p>
            <a:endParaRPr lang="ru-RU" sz="1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52" y="3714752"/>
            <a:ext cx="4286248" cy="11430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создания реальных условий для развития малого и среднего бизнеса</a:t>
            </a:r>
          </a:p>
          <a:p>
            <a:endParaRPr lang="ru-RU" sz="1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2" y="5000636"/>
            <a:ext cx="4286248" cy="1357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hangingPunct="0">
              <a:defRPr/>
            </a:pPr>
            <a:r>
              <a:rPr lang="ru-RU" sz="17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повышения эффективности использования городского пространства и имеющихся производственных площадок, вовлечение их в хозяйственной оборот.</a:t>
            </a:r>
          </a:p>
          <a:p>
            <a:endParaRPr lang="ru-RU" sz="1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2357430"/>
            <a:ext cx="4286248" cy="11430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hangingPunct="0">
              <a:defRPr/>
            </a:pPr>
            <a:r>
              <a:rPr lang="ru-RU" sz="17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формирования инновационной инфраструктуры, нового инновационного климата</a:t>
            </a:r>
          </a:p>
          <a:p>
            <a:endParaRPr lang="ru-RU" sz="1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3714752"/>
            <a:ext cx="4286248" cy="11430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hangingPunct="0">
              <a:defRPr/>
            </a:pPr>
            <a:r>
              <a:rPr lang="ru-RU" sz="17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создания условий для активной самореализации населения и формирования активной гражданской позиции</a:t>
            </a:r>
          </a:p>
          <a:p>
            <a:endParaRPr lang="ru-RU" sz="1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5000636"/>
            <a:ext cx="4286248" cy="1357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hangingPunct="0">
              <a:defRPr/>
            </a:pPr>
            <a:r>
              <a:rPr lang="ru-RU" sz="17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создания условий для закрепления молодых специалистов в городе и снижение оттока в центральную европейскую часть РФ</a:t>
            </a:r>
          </a:p>
          <a:p>
            <a:endParaRPr lang="ru-RU" sz="1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3" name="Соединительная линия уступом 22"/>
          <p:cNvCxnSpPr>
            <a:endCxn id="15" idx="0"/>
          </p:cNvCxnSpPr>
          <p:nvPr/>
        </p:nvCxnSpPr>
        <p:spPr>
          <a:xfrm rot="5400000">
            <a:off x="2286008" y="2214546"/>
            <a:ext cx="285752" cy="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4" idx="1"/>
            <a:endCxn id="17" idx="1"/>
          </p:cNvCxnSpPr>
          <p:nvPr/>
        </p:nvCxnSpPr>
        <p:spPr>
          <a:xfrm rot="10800000" flipV="1">
            <a:off x="285752" y="1714488"/>
            <a:ext cx="642910" cy="2571768"/>
          </a:xfrm>
          <a:prstGeom prst="bentConnector3">
            <a:avLst>
              <a:gd name="adj1" fmla="val 1355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4" idx="1"/>
            <a:endCxn id="18" idx="1"/>
          </p:cNvCxnSpPr>
          <p:nvPr/>
        </p:nvCxnSpPr>
        <p:spPr>
          <a:xfrm rot="10800000" flipV="1">
            <a:off x="285752" y="1714487"/>
            <a:ext cx="642910" cy="3964809"/>
          </a:xfrm>
          <a:prstGeom prst="bentConnector3">
            <a:avLst>
              <a:gd name="adj1" fmla="val 1355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endCxn id="19" idx="0"/>
          </p:cNvCxnSpPr>
          <p:nvPr/>
        </p:nvCxnSpPr>
        <p:spPr>
          <a:xfrm rot="5400000">
            <a:off x="6643694" y="2214546"/>
            <a:ext cx="285752" cy="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4" idx="3"/>
            <a:endCxn id="20" idx="3"/>
          </p:cNvCxnSpPr>
          <p:nvPr/>
        </p:nvCxnSpPr>
        <p:spPr>
          <a:xfrm>
            <a:off x="8572528" y="1714488"/>
            <a:ext cx="357158" cy="2571768"/>
          </a:xfrm>
          <a:prstGeom prst="bentConnector3">
            <a:avLst>
              <a:gd name="adj1" fmla="val 1388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4" idx="3"/>
            <a:endCxn id="21" idx="3"/>
          </p:cNvCxnSpPr>
          <p:nvPr/>
        </p:nvCxnSpPr>
        <p:spPr>
          <a:xfrm>
            <a:off x="8572528" y="1714488"/>
            <a:ext cx="357158" cy="3964809"/>
          </a:xfrm>
          <a:prstGeom prst="bentConnector3">
            <a:avLst>
              <a:gd name="adj1" fmla="val 1640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850" y="836613"/>
            <a:ext cx="91440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5306" y="6215082"/>
            <a:ext cx="92869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-25-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cs typeface="+mn-cs"/>
              </a:rPr>
              <a:t>20-летие  кафедры маркетинга КемГУ </a:t>
            </a:r>
            <a:endParaRPr lang="ru-RU" sz="2400" dirty="0">
              <a:solidFill>
                <a:schemeClr val="tx2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1142984"/>
            <a:ext cx="600079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Достижения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428868"/>
            <a:ext cx="9144000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Команда единомышленников с активной маркетинговой позицией (3 доктора наук;9 кандидатов наук)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Богатый багаж знаний и навыков, подготовка и переподготовка в ведущих западных центрах по маркетингу. Точка отсчета : 1989г., Мюнхенская Академия менеджмента и маркетинга, профессор </a:t>
            </a:r>
            <a:r>
              <a:rPr lang="ru-RU" sz="2400" b="1" dirty="0" err="1" smtClean="0">
                <a:solidFill>
                  <a:srgbClr val="002060"/>
                </a:solidFill>
              </a:rPr>
              <a:t>Зейц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Открытие специальности «маркетинг»: 15 выпусков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Новое научное направление: региональный маркетинг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Интеграция с ГУ-ВШЭ (г.Москва), грант на проведение исследований по внедрению маркетинга в деятельность высших учебных заведений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Президентская программа подготовки управленческих кадров по маркетингу, 1997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Российско-голландская программа по маркетингу РИМА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86776" y="6215082"/>
            <a:ext cx="92869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-26-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850" y="836613"/>
            <a:ext cx="91440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5306" y="6215082"/>
            <a:ext cx="92869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-27-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cs typeface="+mn-cs"/>
              </a:rPr>
              <a:t>20-летие  кафедры маркетинга КемГУ </a:t>
            </a:r>
            <a:endParaRPr lang="ru-RU" sz="2400" dirty="0">
              <a:solidFill>
                <a:schemeClr val="tx2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1142984"/>
            <a:ext cx="600079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Перспективы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0" y="1643050"/>
            <a:ext cx="9144000" cy="1285884"/>
          </a:xfrm>
          <a:prstGeom prst="chevron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Разработать и предложить администрации г. Кемерово новые методы и механизмы управления конкурентными позициями муниципального образования</a:t>
            </a:r>
          </a:p>
          <a:p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0" y="3071810"/>
            <a:ext cx="9144000" cy="1571636"/>
          </a:xfrm>
          <a:prstGeom prst="chevron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Способствовать формированию в г. Кемерово международного центра подготовки и переподготовки высококвалифицированных кадров и специалистов путем интеграции с лучшими российскими и зарубежными школами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0" y="4786322"/>
            <a:ext cx="9144000" cy="1428760"/>
          </a:xfrm>
          <a:prstGeom prst="chevron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Создать благоприятные условия для формирования на экономическом факультете КемГУ  маркетингового инновационного инкубатора с привлечением </a:t>
            </a:r>
            <a:r>
              <a:rPr lang="ru-RU" sz="2200" b="1" dirty="0" err="1" smtClean="0">
                <a:solidFill>
                  <a:schemeClr val="tx1"/>
                </a:solidFill>
              </a:rPr>
              <a:t>маркетологов</a:t>
            </a:r>
            <a:r>
              <a:rPr lang="ru-RU" sz="2200" b="1" dirty="0" smtClean="0">
                <a:solidFill>
                  <a:schemeClr val="tx1"/>
                </a:solidFill>
              </a:rPr>
              <a:t>- выпускников кафедры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-3-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Диагноз современного состояния г. Кемерово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214414" y="1142984"/>
            <a:ext cx="7143800" cy="71438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Наследие прошлого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412" y="2071678"/>
            <a:ext cx="9144000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Продукт индустриальной эпохи, типично сырьевая направленность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80" y="3214686"/>
            <a:ext cx="9144000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Постсоветская инерция развития полностью исчерпана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80" y="4429132"/>
            <a:ext cx="9144000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Продукция бывших градообразующих гигантов производства (Азот, КШТ, ЗХВ, Прогресс, Коммунар, АКЗ, КЭМЗ,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Химмаш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и др.) уже не востребована в прежних масштабах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>
            <a:off x="0" y="2285992"/>
            <a:ext cx="785786" cy="7858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>
            <a:off x="-32" y="3429000"/>
            <a:ext cx="785786" cy="7858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>
            <a:off x="-32" y="4643446"/>
            <a:ext cx="785786" cy="7858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картинки к сегрегации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500703"/>
            <a:ext cx="2000264" cy="133351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1026" name="Picture 2" descr="E:\37045.jpg.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496596"/>
            <a:ext cx="2071702" cy="1361404"/>
          </a:xfrm>
          <a:prstGeom prst="rect">
            <a:avLst/>
          </a:prstGeom>
          <a:noFill/>
        </p:spPr>
      </p:pic>
      <p:pic>
        <p:nvPicPr>
          <p:cNvPr id="1027" name="Picture 3" descr="E:\799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411380"/>
            <a:ext cx="1928826" cy="1446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Диагноз современного состояния г. Кемерово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-4-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000100" y="1142984"/>
            <a:ext cx="7143800" cy="85725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Влияние мирового кризиса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412" y="2071678"/>
            <a:ext cx="9144000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Экономика города на дне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80" y="3214686"/>
            <a:ext cx="9144000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Системообразующие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предприятия становятся в большей степени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системообразующими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банкротами, их поддержка не ведет к трансформации экономики, откладывает решение ключевых вопросов и не устраняет основных препятствий движения вперед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0" y="5072074"/>
            <a:ext cx="9144000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Обнажается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нереалистичность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комплексных программ социально-экономического развития и стратегических концепций, созданных за последние докризисные годы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0" y="2285992"/>
            <a:ext cx="785786" cy="7858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-32" y="4071942"/>
            <a:ext cx="785786" cy="7858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0" y="5286388"/>
            <a:ext cx="785786" cy="7858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38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Диагностика современного состояния г. Кемерово</a:t>
            </a:r>
            <a:endParaRPr lang="ru-RU" sz="2800" dirty="0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785813"/>
            <a:ext cx="4286250" cy="1143000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Появление новых секторов экономики: развитие сферы услуг, новых направлений в торговле</a:t>
            </a:r>
          </a:p>
        </p:txBody>
      </p:sp>
      <p:pic>
        <p:nvPicPr>
          <p:cNvPr id="5124" name="Рисунок 1" descr="рисунок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316797"/>
            <a:ext cx="2786057" cy="246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43438" y="2071688"/>
            <a:ext cx="4286250" cy="1071562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Становление  элементов транспортного хаба: международный аэропорт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286125"/>
            <a:ext cx="4286250" cy="1143000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Развитие рыночной инфраструктуры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4572000"/>
            <a:ext cx="4286250" cy="928688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Изменение на рынке труда: избыток традиционных рабочих профессий, возникновение и развитие спроса на новые профессии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5643563"/>
            <a:ext cx="4286250" cy="928687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Появление проектов комплексного освоения территорий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857379"/>
            <a:ext cx="4140200" cy="2071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Зачатки торгово-промышленного центра.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Сформированная базовая инфраструктура: распределение  электроэнергии, газа, воды; общегородские транспортные коммуникации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Сформированная социальная инфраструктура: образование, здравоохранение, культура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Сформированная структура «Центр- торгово-промышленные районы-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спальные районы-рабочие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окраины- деревни в городе – районы жизненной </a:t>
            </a:r>
            <a:r>
              <a:rPr lang="ru-RU" sz="1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неуспешности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».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143372" y="1714488"/>
            <a:ext cx="357187" cy="257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-5-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85984" y="500042"/>
            <a:ext cx="3929090" cy="5000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Ростки нового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Сценарии преодоления кризиса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-6-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42984"/>
            <a:ext cx="9144000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Четыре основных варианта (сценария) выхода экономики города из мирового кризиса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5442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5"/>
            <a:ext cx="4151310" cy="34290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1887583"/>
            <a:ext cx="414337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4286248" y="1928802"/>
            <a:ext cx="4857752" cy="364333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-образный . Резкое падение и долгое пребывание на этом уровне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образный. Резкое снижение, затем резкий взлет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-образный. Медленное падение, медленный подъем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образный. Двойной цикл резкого падения и роста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643578"/>
            <a:ext cx="9144000" cy="71438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 завершению кризиса экономика города не вернется к прежним параметрам. Она должна адаптироваться к новым условиям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Сценарии преодоления кризиса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-7-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857232"/>
            <a:ext cx="914400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Экономика города на развилке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87583"/>
            <a:ext cx="414337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854924">
            <a:off x="70439" y="1545157"/>
            <a:ext cx="3248959" cy="407196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падение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14348" y="5429264"/>
            <a:ext cx="7143800" cy="1214422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ДНО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5971550">
            <a:off x="5054870" y="2952804"/>
            <a:ext cx="3682350" cy="97669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Путь развития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7937316">
            <a:off x="6371519" y="3562503"/>
            <a:ext cx="3683173" cy="97669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Путь развития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15273270">
            <a:off x="4164945" y="3199191"/>
            <a:ext cx="3861458" cy="81134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Путь развития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 rot="986923">
            <a:off x="5586011" y="5305045"/>
            <a:ext cx="2725796" cy="4919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Развилка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4929190" y="6143644"/>
            <a:ext cx="1071570" cy="4286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5400000">
            <a:off x="5148068" y="5198659"/>
            <a:ext cx="590528" cy="10860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86644" y="3429000"/>
            <a:ext cx="142876" cy="142876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00958" y="3643314"/>
            <a:ext cx="142876" cy="142876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715272" y="3876676"/>
            <a:ext cx="142876" cy="142876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Сценарии преодоления кризиса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-8-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28670"/>
            <a:ext cx="914400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Позиция органов муниципальной власти и управления на развилке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>
            <a:off x="71406" y="1643050"/>
            <a:ext cx="4429156" cy="1571636"/>
          </a:xfrm>
          <a:prstGeom prst="round1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По сути выполняют роль пожарной команды: «тушат огонь» деньгами, приоритетно решают социальные проблемы, что противоречит задачам повышения конкурентоспособности экономики города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>
            <a:off x="4643438" y="1643050"/>
            <a:ext cx="4429156" cy="1571636"/>
          </a:xfrm>
          <a:prstGeom prst="round1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Не просматриваются контуры новой экономической политики, хотя кризис обнажил несостоятельность прежней модели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с одним скругленным углом 27"/>
          <p:cNvSpPr/>
          <p:nvPr/>
        </p:nvSpPr>
        <p:spPr>
          <a:xfrm>
            <a:off x="71406" y="3286124"/>
            <a:ext cx="4429156" cy="1214446"/>
          </a:xfrm>
          <a:prstGeom prst="round1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Прослеживаются попытки управлять процессами преодоления кризиса в «ручном» и весьма противоречивом режиме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с одним скругленным углом 28"/>
          <p:cNvSpPr/>
          <p:nvPr/>
        </p:nvSpPr>
        <p:spPr>
          <a:xfrm>
            <a:off x="4643438" y="3286124"/>
            <a:ext cx="4429156" cy="1214446"/>
          </a:xfrm>
          <a:prstGeom prst="round1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 городского сообщества нет четких и ясных планов по структуре экономики города на ближайшую перспективу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571604" y="4572008"/>
            <a:ext cx="600079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4857760"/>
            <a:ext cx="9144000" cy="642942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Высока вероятность сползания к </a:t>
            </a:r>
            <a:r>
              <a:rPr lang="ru-RU" sz="2000" b="1" dirty="0" err="1" smtClean="0">
                <a:solidFill>
                  <a:srgbClr val="FF0000"/>
                </a:solidFill>
              </a:rPr>
              <a:t>О-образной</a:t>
            </a:r>
            <a:r>
              <a:rPr lang="ru-RU" sz="2000" b="1" dirty="0" smtClean="0">
                <a:solidFill>
                  <a:srgbClr val="FF0000"/>
                </a:solidFill>
              </a:rPr>
              <a:t> модели управления и хождение по замкнутому кругу; «ползание по дну»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571636" y="5572140"/>
            <a:ext cx="600079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" y="5857892"/>
            <a:ext cx="9144000" cy="64294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ЧТОБЫ ПРОРВАТЬСЯ НАВЕРХ НУЖНЫ НОВЫЕ НЕТРИВИАЛЬНЫЕ РЕШЕНИЯ НАКОПИВШИХСЯ ПРОБЛЕМ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1438"/>
            <a:ext cx="9144000" cy="785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Ключевые проблемы</a:t>
            </a:r>
            <a:endParaRPr lang="ru-RU" sz="2800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25"/>
            <a:ext cx="9144000" cy="1214438"/>
          </a:xfrm>
          <a:prstGeom prst="rect">
            <a:avLst/>
          </a:prstGeom>
          <a:solidFill>
            <a:schemeClr val="accent1">
              <a:alpha val="6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Отсутствие "точек роста", благоприятной среды для повсеместного развития и  реализации инициатив снизу во всех сферах деятельности, в среде обитания и  проживания</a:t>
            </a:r>
            <a:endParaRPr lang="ru-RU" sz="24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7" name="Picture 2" descr="C:\Users\User\Desktop\документы_работа\конкурентные позиции_Кемерово\картинки к сегрегации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1725"/>
            <a:ext cx="471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C:\Users\User\Desktop\документы_работа\конкурентные позиции_Кемерово\картинки к сегрегации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190875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86808" y="6215082"/>
            <a:ext cx="121441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-9-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1596</Words>
  <Application>Microsoft Office PowerPoint</Application>
  <PresentationFormat>Экран (4:3)</PresentationFormat>
  <Paragraphs>252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Лист Microsoft Office Excel 97-2003</vt:lpstr>
      <vt:lpstr>ТЕРРИТОРИАЛЬНЫЙ МАРКЕТИНГ: преодоление кризиса, новая модель управления развитием территории  (на примере г. Кемерово)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Управление конкурентными позициями города является инструментом социально-экономического развития муниципального образования в рыночных условиях</vt:lpstr>
      <vt:lpstr>Слайд 19</vt:lpstr>
      <vt:lpstr>Конкурентные позиции города неоднородны по источникам формирования и степени воздействия с управленческой точки зрения, но они взаимосвязаны и взаимообусловлены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ТЕРРИТОРИАЛЬНЫЙ МАРКЕТИНГ: преодоление кризиса, новая модель управления развитием территории (на примере г. Кемерово)</dc:title>
  <dc:creator>User</dc:creator>
  <cp:lastModifiedBy>User</cp:lastModifiedBy>
  <cp:revision>59</cp:revision>
  <dcterms:created xsi:type="dcterms:W3CDTF">2009-11-09T05:08:14Z</dcterms:created>
  <dcterms:modified xsi:type="dcterms:W3CDTF">2009-11-10T02:02:23Z</dcterms:modified>
</cp:coreProperties>
</file>